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5" name="Google Shape;32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" name="Google Shape;3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1" name="Google Shape;25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5" name="Google Shape;28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-480000">
            <a:off x="-914400" y="2926080"/>
            <a:ext cx="10972800" cy="73152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457200" y="640080"/>
            <a:ext cx="73152" cy="384048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685800" y="731520"/>
            <a:ext cx="713232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Georgia"/>
              <a:buNone/>
            </a:pPr>
            <a:r>
              <a:rPr b="1" i="0" lang="en-US" sz="4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CLICK OUR HEELS</a:t>
            </a:r>
            <a:endParaRPr b="0" i="0" sz="4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685800" y="2148840"/>
            <a:ext cx="68580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800"/>
              <a:buFont typeface="Calibri"/>
              <a:buNone/>
            </a:pPr>
            <a:r>
              <a:rPr b="0" i="1" lang="en-US" sz="18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The Mirror Photo Booth Built for the Dance World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rPr>
              <a:t>clickourheels.com  |  Charlotte, NC &amp; Beyond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7772400" y="2286000"/>
            <a:ext cx="128016" cy="128016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8028432" y="2286000"/>
            <a:ext cx="128016" cy="128016"/>
          </a:xfrm>
          <a:prstGeom prst="ellipse">
            <a:avLst/>
          </a:prstGeom>
          <a:solidFill>
            <a:srgbClr val="B71C1C"/>
          </a:solidFill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8284464" y="2286000"/>
            <a:ext cx="128016" cy="128016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8540496" y="2286000"/>
            <a:ext cx="128016" cy="128016"/>
          </a:xfrm>
          <a:prstGeom prst="ellipse">
            <a:avLst/>
          </a:prstGeom>
          <a:solidFill>
            <a:srgbClr val="B71C1C"/>
          </a:solidFill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8796528" y="2286000"/>
            <a:ext cx="128016" cy="128016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3"/>
          <p:cNvSpPr/>
          <p:nvPr/>
        </p:nvSpPr>
        <p:spPr>
          <a:xfrm>
            <a:off x="7132320" y="822960"/>
            <a:ext cx="1463040" cy="2926080"/>
          </a:xfrm>
          <a:prstGeom prst="rect">
            <a:avLst/>
          </a:prstGeom>
          <a:solidFill>
            <a:srgbClr val="1A1A1A"/>
          </a:solidFill>
          <a:ln cap="flat" cmpd="sng" w="381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8" name="Google Shape;28;p3"/>
          <p:cNvCxnSpPr/>
          <p:nvPr/>
        </p:nvCxnSpPr>
        <p:spPr>
          <a:xfrm>
            <a:off x="7360920" y="1005840"/>
            <a:ext cx="0" cy="246888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" name="Google Shape;29;p3"/>
          <p:cNvCxnSpPr/>
          <p:nvPr/>
        </p:nvCxnSpPr>
        <p:spPr>
          <a:xfrm>
            <a:off x="7680960" y="1005840"/>
            <a:ext cx="0" cy="246888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3"/>
          <p:cNvCxnSpPr/>
          <p:nvPr/>
        </p:nvCxnSpPr>
        <p:spPr>
          <a:xfrm>
            <a:off x="8001000" y="1005840"/>
            <a:ext cx="0" cy="246888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" name="Google Shape;31;p3"/>
          <p:cNvSpPr/>
          <p:nvPr/>
        </p:nvSpPr>
        <p:spPr>
          <a:xfrm>
            <a:off x="7772400" y="3749040"/>
            <a:ext cx="73152" cy="45720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7498080" y="4160520"/>
            <a:ext cx="594360" cy="10972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7863840" y="914400"/>
            <a:ext cx="201168" cy="201168"/>
          </a:xfrm>
          <a:prstGeom prst="ellipse">
            <a:avLst/>
          </a:prstGeom>
          <a:solidFill>
            <a:srgbClr val="FFFFFF">
              <a:alpha val="60000"/>
            </a:srgbClr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8321040" y="1645920"/>
            <a:ext cx="201168" cy="201168"/>
          </a:xfrm>
          <a:prstGeom prst="ellipse">
            <a:avLst/>
          </a:prstGeom>
          <a:solidFill>
            <a:srgbClr val="FFFFFF">
              <a:alpha val="60000"/>
            </a:srgbClr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7498080" y="2377440"/>
            <a:ext cx="201168" cy="201168"/>
          </a:xfrm>
          <a:prstGeom prst="ellipse">
            <a:avLst/>
          </a:prstGeom>
          <a:solidFill>
            <a:srgbClr val="FFFFFF">
              <a:alpha val="60000"/>
            </a:srgbClr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2"/>
          <p:cNvSpPr/>
          <p:nvPr/>
        </p:nvSpPr>
        <p:spPr>
          <a:xfrm>
            <a:off x="0" y="2148840"/>
            <a:ext cx="9144000" cy="82296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2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READY TO GIVE YOUR GUESTS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2"/>
          <p:cNvSpPr/>
          <p:nvPr/>
        </p:nvSpPr>
        <p:spPr>
          <a:xfrm>
            <a:off x="457200" y="10058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 MOMENT THEY'VE BEEN WAITING FOR?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2"/>
          <p:cNvSpPr/>
          <p:nvPr/>
        </p:nvSpPr>
        <p:spPr>
          <a:xfrm>
            <a:off x="0" y="2148840"/>
            <a:ext cx="91440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LET'S MAKE IT HAPPEN.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2"/>
          <p:cNvSpPr/>
          <p:nvPr/>
        </p:nvSpPr>
        <p:spPr>
          <a:xfrm>
            <a:off x="457200" y="3154680"/>
            <a:ext cx="1920240" cy="137160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12"/>
          <p:cNvSpPr/>
          <p:nvPr/>
        </p:nvSpPr>
        <p:spPr>
          <a:xfrm>
            <a:off x="457200" y="3154680"/>
            <a:ext cx="1920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12"/>
          <p:cNvSpPr/>
          <p:nvPr/>
        </p:nvSpPr>
        <p:spPr>
          <a:xfrm>
            <a:off x="457200" y="3273552"/>
            <a:ext cx="19202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WEBSITE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2"/>
          <p:cNvSpPr/>
          <p:nvPr/>
        </p:nvSpPr>
        <p:spPr>
          <a:xfrm>
            <a:off x="457200" y="3611880"/>
            <a:ext cx="19202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Georgia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clickourheels.com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2"/>
          <p:cNvSpPr/>
          <p:nvPr/>
        </p:nvSpPr>
        <p:spPr>
          <a:xfrm>
            <a:off x="2560320" y="3154680"/>
            <a:ext cx="1920240" cy="137160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2"/>
          <p:cNvSpPr/>
          <p:nvPr/>
        </p:nvSpPr>
        <p:spPr>
          <a:xfrm>
            <a:off x="2560320" y="3154680"/>
            <a:ext cx="1920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12"/>
          <p:cNvSpPr/>
          <p:nvPr/>
        </p:nvSpPr>
        <p:spPr>
          <a:xfrm>
            <a:off x="2560320" y="3273552"/>
            <a:ext cx="19202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EMAIL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2"/>
          <p:cNvSpPr/>
          <p:nvPr/>
        </p:nvSpPr>
        <p:spPr>
          <a:xfrm>
            <a:off x="2560320" y="3611880"/>
            <a:ext cx="19202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Georgia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hello@clickourheels.com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2"/>
          <p:cNvSpPr/>
          <p:nvPr/>
        </p:nvSpPr>
        <p:spPr>
          <a:xfrm>
            <a:off x="4663440" y="3154680"/>
            <a:ext cx="1920240" cy="137160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12"/>
          <p:cNvSpPr/>
          <p:nvPr/>
        </p:nvSpPr>
        <p:spPr>
          <a:xfrm>
            <a:off x="4663440" y="3154680"/>
            <a:ext cx="1920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12"/>
          <p:cNvSpPr/>
          <p:nvPr/>
        </p:nvSpPr>
        <p:spPr>
          <a:xfrm>
            <a:off x="4663440" y="3273552"/>
            <a:ext cx="19202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INSTAGRAM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2"/>
          <p:cNvSpPr/>
          <p:nvPr/>
        </p:nvSpPr>
        <p:spPr>
          <a:xfrm>
            <a:off x="4663440" y="3611880"/>
            <a:ext cx="19202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Georgia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@clickourheels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2"/>
          <p:cNvSpPr/>
          <p:nvPr/>
        </p:nvSpPr>
        <p:spPr>
          <a:xfrm>
            <a:off x="6766560" y="3154680"/>
            <a:ext cx="1920240" cy="137160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12"/>
          <p:cNvSpPr/>
          <p:nvPr/>
        </p:nvSpPr>
        <p:spPr>
          <a:xfrm>
            <a:off x="6766560" y="3154680"/>
            <a:ext cx="192024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12"/>
          <p:cNvSpPr/>
          <p:nvPr/>
        </p:nvSpPr>
        <p:spPr>
          <a:xfrm>
            <a:off x="6766560" y="3273552"/>
            <a:ext cx="19202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LOCATION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2"/>
          <p:cNvSpPr/>
          <p:nvPr/>
        </p:nvSpPr>
        <p:spPr>
          <a:xfrm>
            <a:off x="6766560" y="3611880"/>
            <a:ext cx="19202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Georgia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Charlotte, NC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Built by dancers. Designed for the dance floor.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1A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/>
          <p:nvPr/>
        </p:nvSpPr>
        <p:spPr>
          <a:xfrm>
            <a:off x="0" y="0"/>
            <a:ext cx="5029200" cy="514350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4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solidFill>
            <a:srgbClr val="F5F0E8"/>
          </a:solidFill>
          <a:ln cap="flat" cmpd="sng" w="12700">
            <a:solidFill>
              <a:srgbClr val="F5F0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4"/>
          <p:cNvSpPr/>
          <p:nvPr/>
        </p:nvSpPr>
        <p:spPr>
          <a:xfrm>
            <a:off x="4992624" y="0"/>
            <a:ext cx="73152" cy="514350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/>
          <p:nvPr/>
        </p:nvSpPr>
        <p:spPr>
          <a:xfrm>
            <a:off x="457200" y="640080"/>
            <a:ext cx="42976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Every Dancer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457200" y="1463040"/>
            <a:ext cx="42976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Deserves to See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457200" y="2286000"/>
            <a:ext cx="42976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3800"/>
              <a:buFont typeface="Georgia"/>
              <a:buNone/>
            </a:pPr>
            <a:r>
              <a:rPr b="1" i="1" lang="en-US" sz="38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Themselves.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7" name="Google Shape;47;p4"/>
          <p:cNvCxnSpPr/>
          <p:nvPr/>
        </p:nvCxnSpPr>
        <p:spPr>
          <a:xfrm>
            <a:off x="457200" y="3246120"/>
            <a:ext cx="3200400" cy="0"/>
          </a:xfrm>
          <a:prstGeom prst="straightConnector1">
            <a:avLst/>
          </a:prstGeom>
          <a:noFill/>
          <a:ln cap="flat" cmpd="sng" w="254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4"/>
          <p:cNvSpPr/>
          <p:nvPr/>
        </p:nvSpPr>
        <p:spPr>
          <a:xfrm>
            <a:off x="457200" y="3429000"/>
            <a:ext cx="429768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Dancers spend months perfecting their look — the costume, the hair, the shoes. They deserve a photo experience as extraordinary as the moment itself.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5303520" y="548640"/>
            <a:ext cx="3474720" cy="118872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5394960" y="594360"/>
            <a:ext cx="10972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B71C1C"/>
                </a:solidFill>
                <a:latin typeface="Georgia"/>
                <a:ea typeface="Georgia"/>
                <a:cs typeface="Georgia"/>
                <a:sym typeface="Georgia"/>
              </a:rPr>
              <a:t>77%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6492240" y="640080"/>
            <a:ext cx="2148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of dancers say they wish they had better photos from events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5303520" y="1965960"/>
            <a:ext cx="3474720" cy="118872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5394960" y="2011680"/>
            <a:ext cx="10972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B71C1C"/>
                </a:solidFill>
                <a:latin typeface="Georgia"/>
                <a:ea typeface="Georgia"/>
                <a:cs typeface="Georgia"/>
                <a:sym typeface="Georgia"/>
              </a:rPr>
              <a:t>3×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6492240" y="2057400"/>
            <a:ext cx="2148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more social shares from mirror booth vs. standard photo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5303520" y="3383280"/>
            <a:ext cx="3474720" cy="118872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5394960" y="3429000"/>
            <a:ext cx="10972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B71C1C"/>
                </a:solidFill>
                <a:latin typeface="Georgia"/>
                <a:ea typeface="Georgia"/>
                <a:cs typeface="Georgia"/>
                <a:sym typeface="Georgia"/>
              </a:rPr>
              <a:t>100%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"/>
          <p:cNvSpPr/>
          <p:nvPr/>
        </p:nvSpPr>
        <p:spPr>
          <a:xfrm>
            <a:off x="6492240" y="3474720"/>
            <a:ext cx="2148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of dancers care how they look in costume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"/>
          <p:cNvSpPr/>
          <p:nvPr/>
        </p:nvSpPr>
        <p:spPr>
          <a:xfrm>
            <a:off x="0" y="4846320"/>
            <a:ext cx="9144000" cy="73152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5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WHAT IS A MIRROR PHOTO BOOTH?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3474720" y="1280160"/>
            <a:ext cx="2194560" cy="3291840"/>
          </a:xfrm>
          <a:prstGeom prst="rect">
            <a:avLst/>
          </a:prstGeom>
          <a:solidFill>
            <a:srgbClr val="1A1A1A"/>
          </a:solidFill>
          <a:ln cap="flat" cmpd="sng" w="508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3611880" y="1417320"/>
            <a:ext cx="1920240" cy="3017520"/>
          </a:xfrm>
          <a:prstGeom prst="rect">
            <a:avLst/>
          </a:prstGeom>
          <a:solidFill>
            <a:srgbClr val="111111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3886200" y="2560320"/>
            <a:ext cx="1371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TOUCH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3886200" y="2834640"/>
            <a:ext cx="1371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 START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4480560" y="4572000"/>
            <a:ext cx="73152" cy="3200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4160520" y="4846320"/>
            <a:ext cx="685800" cy="109728"/>
          </a:xfrm>
          <a:prstGeom prst="ellipse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228600" y="1143000"/>
            <a:ext cx="3017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228600" y="1143000"/>
            <a:ext cx="64008" cy="10058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402336" y="1207008"/>
            <a:ext cx="27432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Full-Length Mirror Display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>
            <a:off x="402336" y="1581912"/>
            <a:ext cx="27432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Guests see themselves head-to-toe in real time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/>
          <p:nvPr/>
        </p:nvSpPr>
        <p:spPr>
          <a:xfrm>
            <a:off x="228600" y="2340864"/>
            <a:ext cx="3017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228600" y="2340864"/>
            <a:ext cx="64008" cy="10058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402336" y="2404872"/>
            <a:ext cx="27432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Interactive Touchscreen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402336" y="2779776"/>
            <a:ext cx="27432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Animated prompts, emojis, digital signatures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228600" y="3538728"/>
            <a:ext cx="3017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5"/>
          <p:cNvSpPr/>
          <p:nvPr/>
        </p:nvSpPr>
        <p:spPr>
          <a:xfrm>
            <a:off x="228600" y="3538728"/>
            <a:ext cx="64008" cy="10058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"/>
          <p:cNvSpPr/>
          <p:nvPr/>
        </p:nvSpPr>
        <p:spPr>
          <a:xfrm>
            <a:off x="402336" y="3602736"/>
            <a:ext cx="27432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Instant Prints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402336" y="3977640"/>
            <a:ext cx="27432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Custom-branded 2x6 or 4x6 prints in seconds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5897880" y="1143000"/>
            <a:ext cx="3017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5"/>
          <p:cNvSpPr/>
          <p:nvPr/>
        </p:nvSpPr>
        <p:spPr>
          <a:xfrm>
            <a:off x="5897880" y="1143000"/>
            <a:ext cx="64008" cy="10058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5"/>
          <p:cNvSpPr/>
          <p:nvPr/>
        </p:nvSpPr>
        <p:spPr>
          <a:xfrm>
            <a:off x="6071616" y="1207008"/>
            <a:ext cx="27432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Digital Gallery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5"/>
          <p:cNvSpPr/>
          <p:nvPr/>
        </p:nvSpPr>
        <p:spPr>
          <a:xfrm>
            <a:off x="6071616" y="1581912"/>
            <a:ext cx="27432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Instant sharing via text, email, or QR code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5"/>
          <p:cNvSpPr/>
          <p:nvPr/>
        </p:nvSpPr>
        <p:spPr>
          <a:xfrm>
            <a:off x="5897880" y="2340864"/>
            <a:ext cx="3017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5"/>
          <p:cNvSpPr/>
          <p:nvPr/>
        </p:nvSpPr>
        <p:spPr>
          <a:xfrm>
            <a:off x="5897880" y="2340864"/>
            <a:ext cx="64008" cy="10058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5"/>
          <p:cNvSpPr/>
          <p:nvPr/>
        </p:nvSpPr>
        <p:spPr>
          <a:xfrm>
            <a:off x="6071616" y="2404872"/>
            <a:ext cx="27432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Custom Branding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6071616" y="2779776"/>
            <a:ext cx="27432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Your event name, logo, and colors on every print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5897880" y="3538728"/>
            <a:ext cx="3017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5"/>
          <p:cNvSpPr/>
          <p:nvPr/>
        </p:nvSpPr>
        <p:spPr>
          <a:xfrm>
            <a:off x="5897880" y="3538728"/>
            <a:ext cx="64008" cy="100584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"/>
          <p:cNvSpPr/>
          <p:nvPr/>
        </p:nvSpPr>
        <p:spPr>
          <a:xfrm>
            <a:off x="6071616" y="3602736"/>
            <a:ext cx="27432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GIF &amp; Boomerang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5"/>
          <p:cNvSpPr/>
          <p:nvPr/>
        </p:nvSpPr>
        <p:spPr>
          <a:xfrm>
            <a:off x="6071616" y="3977640"/>
            <a:ext cx="274320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Social-ready video content your guests will post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6"/>
          <p:cNvSpPr/>
          <p:nvPr/>
        </p:nvSpPr>
        <p:spPr>
          <a:xfrm>
            <a:off x="457200" y="2286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WHY THE DANCE WORLD?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6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Four reasons no other photo booth company has figured this out yet.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365760" y="1417320"/>
            <a:ext cx="4114800" cy="160020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6"/>
          <p:cNvSpPr/>
          <p:nvPr/>
        </p:nvSpPr>
        <p:spPr>
          <a:xfrm>
            <a:off x="365760" y="1417320"/>
            <a:ext cx="640080" cy="1600200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"/>
          <p:cNvSpPr/>
          <p:nvPr/>
        </p:nvSpPr>
        <p:spPr>
          <a:xfrm>
            <a:off x="365760" y="1920240"/>
            <a:ext cx="6400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1143000" y="150876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 Costume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6"/>
          <p:cNvSpPr/>
          <p:nvPr/>
        </p:nvSpPr>
        <p:spPr>
          <a:xfrm>
            <a:off x="1143000" y="1920240"/>
            <a:ext cx="32004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Dancers invest hundreds — sometimes thousands — of dollars in their look. A mirror photo booth is the only way to truly capture a full-length costume in its glory.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6"/>
          <p:cNvSpPr/>
          <p:nvPr/>
        </p:nvSpPr>
        <p:spPr>
          <a:xfrm>
            <a:off x="4846320" y="1417320"/>
            <a:ext cx="4114800" cy="160020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"/>
          <p:cNvSpPr/>
          <p:nvPr/>
        </p:nvSpPr>
        <p:spPr>
          <a:xfrm>
            <a:off x="4846320" y="1417320"/>
            <a:ext cx="640080" cy="1600200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"/>
          <p:cNvSpPr/>
          <p:nvPr/>
        </p:nvSpPr>
        <p:spPr>
          <a:xfrm>
            <a:off x="4846320" y="1920240"/>
            <a:ext cx="6400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6"/>
          <p:cNvSpPr/>
          <p:nvPr/>
        </p:nvSpPr>
        <p:spPr>
          <a:xfrm>
            <a:off x="5623560" y="150876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 Community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6"/>
          <p:cNvSpPr/>
          <p:nvPr/>
        </p:nvSpPr>
        <p:spPr>
          <a:xfrm>
            <a:off x="5623560" y="1920240"/>
            <a:ext cx="32004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Dance communities are tight-knit and social-media-active. One great photo at one event reaches hundreds of potential future customers.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6"/>
          <p:cNvSpPr/>
          <p:nvPr/>
        </p:nvSpPr>
        <p:spPr>
          <a:xfrm>
            <a:off x="365760" y="3200400"/>
            <a:ext cx="4114800" cy="160020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"/>
          <p:cNvSpPr/>
          <p:nvPr/>
        </p:nvSpPr>
        <p:spPr>
          <a:xfrm>
            <a:off x="365760" y="3200400"/>
            <a:ext cx="640080" cy="1600200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6"/>
          <p:cNvSpPr/>
          <p:nvPr/>
        </p:nvSpPr>
        <p:spPr>
          <a:xfrm>
            <a:off x="365760" y="3703320"/>
            <a:ext cx="6400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1143000" y="329184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 Repetition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6"/>
          <p:cNvSpPr/>
          <p:nvPr/>
        </p:nvSpPr>
        <p:spPr>
          <a:xfrm>
            <a:off x="1143000" y="3703320"/>
            <a:ext cx="32004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Social dances, competitions, and showcases happen regularly — weekly, monthly, annually. This is recurring revenue, not one-and-done events.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6"/>
          <p:cNvSpPr/>
          <p:nvPr/>
        </p:nvSpPr>
        <p:spPr>
          <a:xfrm>
            <a:off x="4846320" y="3200400"/>
            <a:ext cx="4114800" cy="160020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6"/>
          <p:cNvSpPr/>
          <p:nvPr/>
        </p:nvSpPr>
        <p:spPr>
          <a:xfrm>
            <a:off x="4846320" y="3200400"/>
            <a:ext cx="640080" cy="1600200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"/>
          <p:cNvSpPr/>
          <p:nvPr/>
        </p:nvSpPr>
        <p:spPr>
          <a:xfrm>
            <a:off x="4846320" y="3703320"/>
            <a:ext cx="6400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5623560" y="329184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 Gap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6"/>
          <p:cNvSpPr/>
          <p:nvPr/>
        </p:nvSpPr>
        <p:spPr>
          <a:xfrm>
            <a:off x="5623560" y="3703320"/>
            <a:ext cx="32004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No photo booth company is specifically targeting the dance market. This niche is wide open. We speak the language because we ARE dancers.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0" y="5047488"/>
            <a:ext cx="9144000" cy="64008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7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WE SERVE EVERY CORNER OF THE DANCE WORLD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7"/>
          <p:cNvSpPr/>
          <p:nvPr/>
        </p:nvSpPr>
        <p:spPr>
          <a:xfrm>
            <a:off x="228600" y="1051560"/>
            <a:ext cx="2057400" cy="38404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7B1FA2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"/>
          <p:cNvSpPr/>
          <p:nvPr/>
        </p:nvSpPr>
        <p:spPr>
          <a:xfrm>
            <a:off x="228600" y="1051560"/>
            <a:ext cx="2057400" cy="594360"/>
          </a:xfrm>
          <a:prstGeom prst="rect">
            <a:avLst/>
          </a:prstGeom>
          <a:solidFill>
            <a:srgbClr val="7B1FA2"/>
          </a:solidFill>
          <a:ln cap="flat" cmpd="sng" w="12700">
            <a:solidFill>
              <a:srgbClr val="7B1FA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7"/>
          <p:cNvSpPr/>
          <p:nvPr/>
        </p:nvSpPr>
        <p:spPr>
          <a:xfrm>
            <a:off x="228600" y="1051560"/>
            <a:ext cx="2057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★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7"/>
          <p:cNvSpPr/>
          <p:nvPr/>
        </p:nvSpPr>
        <p:spPr>
          <a:xfrm>
            <a:off x="301752" y="1691640"/>
            <a:ext cx="1920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B1FA2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7B1FA2"/>
                </a:solidFill>
                <a:latin typeface="Georgia"/>
                <a:ea typeface="Georgia"/>
                <a:cs typeface="Georgia"/>
                <a:sym typeface="Georgia"/>
              </a:rPr>
              <a:t>Kids &amp; Youth Dance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7"/>
          <p:cNvSpPr/>
          <p:nvPr/>
        </p:nvSpPr>
        <p:spPr>
          <a:xfrm>
            <a:off x="338328" y="2267712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FA2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FA2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Recitals &amp; showcases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/>
          <p:nvPr/>
        </p:nvSpPr>
        <p:spPr>
          <a:xfrm>
            <a:off x="338328" y="2798064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FA2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FA2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Competition send-offs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7"/>
          <p:cNvSpPr/>
          <p:nvPr/>
        </p:nvSpPr>
        <p:spPr>
          <a:xfrm>
            <a:off x="338328" y="3328416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FA2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FA2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Dance school spirit nights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7"/>
          <p:cNvSpPr/>
          <p:nvPr/>
        </p:nvSpPr>
        <p:spPr>
          <a:xfrm>
            <a:off x="338328" y="3858768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FA2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FA2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Parents LOVE keepsake prints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7"/>
          <p:cNvSpPr/>
          <p:nvPr/>
        </p:nvSpPr>
        <p:spPr>
          <a:xfrm>
            <a:off x="2423160" y="1051560"/>
            <a:ext cx="2057400" cy="38404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7"/>
          <p:cNvSpPr/>
          <p:nvPr/>
        </p:nvSpPr>
        <p:spPr>
          <a:xfrm>
            <a:off x="2423160" y="1051560"/>
            <a:ext cx="2057400" cy="594360"/>
          </a:xfrm>
          <a:prstGeom prst="rect">
            <a:avLst/>
          </a:prstGeom>
          <a:solidFill>
            <a:srgbClr val="1565C0"/>
          </a:solidFill>
          <a:ln cap="flat" cmpd="sng" w="12700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7"/>
          <p:cNvSpPr/>
          <p:nvPr/>
        </p:nvSpPr>
        <p:spPr>
          <a:xfrm>
            <a:off x="2423160" y="1051560"/>
            <a:ext cx="2057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♦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2496312" y="1691640"/>
            <a:ext cx="1920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1565C0"/>
                </a:solidFill>
                <a:latin typeface="Georgia"/>
                <a:ea typeface="Georgia"/>
                <a:cs typeface="Georgia"/>
                <a:sym typeface="Georgia"/>
              </a:rPr>
              <a:t>Partner Dance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7"/>
          <p:cNvSpPr/>
          <p:nvPr/>
        </p:nvSpPr>
        <p:spPr>
          <a:xfrm>
            <a:off x="2532888" y="2267712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Salsa / Bachata socials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7"/>
          <p:cNvSpPr/>
          <p:nvPr/>
        </p:nvSpPr>
        <p:spPr>
          <a:xfrm>
            <a:off x="2532888" y="2798064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Swing nights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2532888" y="3328416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Argentine Tango milongas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2532888" y="3858768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Kizomba &amp; SBK weekenders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4617720" y="1051560"/>
            <a:ext cx="2057400" cy="38404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A0783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7"/>
          <p:cNvSpPr/>
          <p:nvPr/>
        </p:nvSpPr>
        <p:spPr>
          <a:xfrm>
            <a:off x="4617720" y="1051560"/>
            <a:ext cx="2057400" cy="594360"/>
          </a:xfrm>
          <a:prstGeom prst="rect">
            <a:avLst/>
          </a:prstGeom>
          <a:solidFill>
            <a:srgbClr val="A07830"/>
          </a:solidFill>
          <a:ln cap="flat" cmpd="sng" w="12700">
            <a:solidFill>
              <a:srgbClr val="A078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7"/>
          <p:cNvSpPr/>
          <p:nvPr/>
        </p:nvSpPr>
        <p:spPr>
          <a:xfrm>
            <a:off x="4617720" y="1051560"/>
            <a:ext cx="2057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♛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4690872" y="1691640"/>
            <a:ext cx="1920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A07830"/>
                </a:solidFill>
                <a:latin typeface="Georgia"/>
                <a:ea typeface="Georgia"/>
                <a:cs typeface="Georgia"/>
                <a:sym typeface="Georgia"/>
              </a:rPr>
              <a:t>Ballroom Competition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4727448" y="2267712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Crown of Carolina DanceSport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4727448" y="2798064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NC Open &amp; regional comps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4727448" y="3328416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Showcase events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4727448" y="3858768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Studio team competitions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6812280" y="1051560"/>
            <a:ext cx="2057400" cy="38404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7"/>
          <p:cNvSpPr/>
          <p:nvPr/>
        </p:nvSpPr>
        <p:spPr>
          <a:xfrm>
            <a:off x="6812280" y="1051560"/>
            <a:ext cx="2057400" cy="594360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"/>
          <p:cNvSpPr/>
          <p:nvPr/>
        </p:nvSpPr>
        <p:spPr>
          <a:xfrm>
            <a:off x="6812280" y="1051560"/>
            <a:ext cx="2057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✦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6885432" y="1691640"/>
            <a:ext cx="1920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B71C1C"/>
                </a:solidFill>
                <a:latin typeface="Georgia"/>
                <a:ea typeface="Georgia"/>
                <a:cs typeface="Georgia"/>
                <a:sym typeface="Georgia"/>
              </a:rPr>
              <a:t>Galas &amp; Formal Events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6922008" y="2267712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Jack &amp; Jill balls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7"/>
          <p:cNvSpPr/>
          <p:nvPr/>
        </p:nvSpPr>
        <p:spPr>
          <a:xfrm>
            <a:off x="6922008" y="2798064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Greek organization galas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6922008" y="3328416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Debutante events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7"/>
          <p:cNvSpPr/>
          <p:nvPr/>
        </p:nvSpPr>
        <p:spPr>
          <a:xfrm>
            <a:off x="6922008" y="3858768"/>
            <a:ext cx="18288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→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Wedding receptions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1A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8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Georgia"/>
              <a:buNone/>
            </a:pPr>
            <a:r>
              <a:rPr b="1" i="0" lang="en-US" sz="3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PARTNER OFFER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8"/>
          <p:cNvSpPr/>
          <p:nvPr/>
        </p:nvSpPr>
        <p:spPr>
          <a:xfrm>
            <a:off x="457200" y="868680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Zero risk. Maximum value. Your guests go home with something unforgettable.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8"/>
          <p:cNvSpPr/>
          <p:nvPr/>
        </p:nvSpPr>
        <p:spPr>
          <a:xfrm>
            <a:off x="365760" y="1325880"/>
            <a:ext cx="3931920" cy="3474720"/>
          </a:xfrm>
          <a:prstGeom prst="rect">
            <a:avLst/>
          </a:prstGeom>
          <a:solidFill>
            <a:srgbClr val="0A0A0A"/>
          </a:solidFill>
          <a:ln cap="flat" cmpd="sng" w="1905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8"/>
          <p:cNvSpPr/>
          <p:nvPr/>
        </p:nvSpPr>
        <p:spPr>
          <a:xfrm>
            <a:off x="365760" y="1325880"/>
            <a:ext cx="3931920" cy="50292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8"/>
          <p:cNvSpPr/>
          <p:nvPr/>
        </p:nvSpPr>
        <p:spPr>
          <a:xfrm>
            <a:off x="365760" y="1325880"/>
            <a:ext cx="3931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WHAT YOU GET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/>
          <p:nvPr/>
        </p:nvSpPr>
        <p:spPr>
          <a:xfrm>
            <a:off x="594360" y="1920240"/>
            <a:ext cx="352044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premium mirror booth experience for your guests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594360" y="2404872"/>
            <a:ext cx="352044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Custom-branded prints with your event name &amp; logo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594360" y="2889504"/>
            <a:ext cx="352044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Zero setup cost — we handle everything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8"/>
          <p:cNvSpPr/>
          <p:nvPr/>
        </p:nvSpPr>
        <p:spPr>
          <a:xfrm>
            <a:off x="594360" y="3374136"/>
            <a:ext cx="352044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value-add that keeps guests at your event longer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594360" y="3858768"/>
            <a:ext cx="352044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Social media content your guests share organically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594360" y="4343400"/>
            <a:ext cx="352044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First right of refusal for future dates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4846320" y="1325880"/>
            <a:ext cx="3931920" cy="3474720"/>
          </a:xfrm>
          <a:prstGeom prst="rect">
            <a:avLst/>
          </a:prstGeom>
          <a:solidFill>
            <a:srgbClr val="0A0A0A"/>
          </a:solidFill>
          <a:ln cap="flat" cmpd="sng" w="1905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8"/>
          <p:cNvSpPr/>
          <p:nvPr/>
        </p:nvSpPr>
        <p:spPr>
          <a:xfrm>
            <a:off x="4846320" y="1325880"/>
            <a:ext cx="3931920" cy="502920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8"/>
          <p:cNvSpPr/>
          <p:nvPr/>
        </p:nvSpPr>
        <p:spPr>
          <a:xfrm>
            <a:off x="4846320" y="1325880"/>
            <a:ext cx="3931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HOW IT WORKS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8"/>
          <p:cNvSpPr/>
          <p:nvPr/>
        </p:nvSpPr>
        <p:spPr>
          <a:xfrm>
            <a:off x="5074920" y="1965960"/>
            <a:ext cx="292608" cy="292608"/>
          </a:xfrm>
          <a:prstGeom prst="ellipse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8"/>
          <p:cNvSpPr/>
          <p:nvPr/>
        </p:nvSpPr>
        <p:spPr>
          <a:xfrm>
            <a:off x="5074920" y="1965960"/>
            <a:ext cx="292608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8"/>
          <p:cNvSpPr/>
          <p:nvPr/>
        </p:nvSpPr>
        <p:spPr>
          <a:xfrm>
            <a:off x="5486400" y="1920240"/>
            <a:ext cx="31546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We contact you about your upcoming event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5074920" y="2450592"/>
            <a:ext cx="292608" cy="292608"/>
          </a:xfrm>
          <a:prstGeom prst="ellipse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8"/>
          <p:cNvSpPr/>
          <p:nvPr/>
        </p:nvSpPr>
        <p:spPr>
          <a:xfrm>
            <a:off x="5074920" y="2450592"/>
            <a:ext cx="292608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5486400" y="2404872"/>
            <a:ext cx="31546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We agree on setup location &amp; timing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8"/>
          <p:cNvSpPr/>
          <p:nvPr/>
        </p:nvSpPr>
        <p:spPr>
          <a:xfrm>
            <a:off x="5074920" y="2935224"/>
            <a:ext cx="292608" cy="292608"/>
          </a:xfrm>
          <a:prstGeom prst="ellipse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8"/>
          <p:cNvSpPr/>
          <p:nvPr/>
        </p:nvSpPr>
        <p:spPr>
          <a:xfrm>
            <a:off x="5074920" y="2935224"/>
            <a:ext cx="292608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8"/>
          <p:cNvSpPr/>
          <p:nvPr/>
        </p:nvSpPr>
        <p:spPr>
          <a:xfrm>
            <a:off x="5486400" y="2889504"/>
            <a:ext cx="31546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We arrive 1 hour early &amp; set up completely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8"/>
          <p:cNvSpPr/>
          <p:nvPr/>
        </p:nvSpPr>
        <p:spPr>
          <a:xfrm>
            <a:off x="5074920" y="3419856"/>
            <a:ext cx="292608" cy="292608"/>
          </a:xfrm>
          <a:prstGeom prst="ellipse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8"/>
          <p:cNvSpPr/>
          <p:nvPr/>
        </p:nvSpPr>
        <p:spPr>
          <a:xfrm>
            <a:off x="5074920" y="3419856"/>
            <a:ext cx="292608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5486400" y="3374136"/>
            <a:ext cx="31546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Guests enjoy the booth during your event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8"/>
          <p:cNvSpPr/>
          <p:nvPr/>
        </p:nvSpPr>
        <p:spPr>
          <a:xfrm>
            <a:off x="5074920" y="3904488"/>
            <a:ext cx="292608" cy="292608"/>
          </a:xfrm>
          <a:prstGeom prst="ellipse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8"/>
          <p:cNvSpPr/>
          <p:nvPr/>
        </p:nvSpPr>
        <p:spPr>
          <a:xfrm>
            <a:off x="5074920" y="3904488"/>
            <a:ext cx="292608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5486400" y="3858768"/>
            <a:ext cx="31546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We break down — you keep the good vibes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8"/>
          <p:cNvSpPr/>
          <p:nvPr/>
        </p:nvSpPr>
        <p:spPr>
          <a:xfrm>
            <a:off x="5074920" y="4389120"/>
            <a:ext cx="292608" cy="292608"/>
          </a:xfrm>
          <a:prstGeom prst="ellipse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8"/>
          <p:cNvSpPr/>
          <p:nvPr/>
        </p:nvSpPr>
        <p:spPr>
          <a:xfrm>
            <a:off x="5074920" y="4389120"/>
            <a:ext cx="292608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5486400" y="4343400"/>
            <a:ext cx="31546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You get the gallery link to share with guests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0" y="5047488"/>
            <a:ext cx="9144000" cy="64008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9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PACKAGES &amp; PRICING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9"/>
          <p:cNvSpPr/>
          <p:nvPr/>
        </p:nvSpPr>
        <p:spPr>
          <a:xfrm>
            <a:off x="320040" y="1188720"/>
            <a:ext cx="2743200" cy="3474720"/>
          </a:xfrm>
          <a:prstGeom prst="rect">
            <a:avLst/>
          </a:prstGeom>
          <a:solidFill>
            <a:srgbClr val="1A1A1A"/>
          </a:solidFill>
          <a:ln cap="flat" cmpd="sng" w="19050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9"/>
          <p:cNvSpPr/>
          <p:nvPr/>
        </p:nvSpPr>
        <p:spPr>
          <a:xfrm>
            <a:off x="320040" y="1188720"/>
            <a:ext cx="2743200" cy="502920"/>
          </a:xfrm>
          <a:prstGeom prst="rect">
            <a:avLst/>
          </a:prstGeom>
          <a:solidFill>
            <a:srgbClr val="1565C0"/>
          </a:solidFill>
          <a:ln cap="flat" cmpd="sng" w="12700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9"/>
          <p:cNvSpPr/>
          <p:nvPr/>
        </p:nvSpPr>
        <p:spPr>
          <a:xfrm>
            <a:off x="320040" y="1188720"/>
            <a:ext cx="2743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SOCIAL NIGHT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9"/>
          <p:cNvSpPr/>
          <p:nvPr/>
        </p:nvSpPr>
        <p:spPr>
          <a:xfrm>
            <a:off x="320040" y="1755648"/>
            <a:ext cx="2743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4200"/>
              <a:buFont typeface="Georgia"/>
              <a:buNone/>
            </a:pPr>
            <a:r>
              <a:rPr b="1" i="0" lang="en-US" sz="4200" u="none" cap="none" strike="noStrike">
                <a:solidFill>
                  <a:srgbClr val="1565C0"/>
                </a:solidFill>
                <a:latin typeface="Georgia"/>
                <a:ea typeface="Georgia"/>
                <a:cs typeface="Georgia"/>
                <a:sym typeface="Georgia"/>
              </a:rPr>
              <a:t>$350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9"/>
          <p:cNvSpPr/>
          <p:nvPr/>
        </p:nvSpPr>
        <p:spPr>
          <a:xfrm>
            <a:off x="320040" y="2468880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per event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320040" y="2743200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Up to 3 Hours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7" name="Google Shape;217;p9"/>
          <p:cNvCxnSpPr/>
          <p:nvPr/>
        </p:nvCxnSpPr>
        <p:spPr>
          <a:xfrm>
            <a:off x="594360" y="3063240"/>
            <a:ext cx="2194560" cy="0"/>
          </a:xfrm>
          <a:prstGeom prst="straightConnector1">
            <a:avLst/>
          </a:prstGeom>
          <a:noFill/>
          <a:ln cap="flat" cmpd="sng" w="9525">
            <a:solidFill>
              <a:srgbClr val="1565C0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8" name="Google Shape;218;p9"/>
          <p:cNvSpPr/>
          <p:nvPr/>
        </p:nvSpPr>
        <p:spPr>
          <a:xfrm>
            <a:off x="502920" y="301752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Unlimited sessions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502920" y="329184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Digital gallery for all guests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502920" y="356616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QR code sharing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502920" y="384048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Click Our Heels branding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502920" y="411480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Dance socials &amp; swing nights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3108960" y="1051560"/>
            <a:ext cx="2926080" cy="3611880"/>
          </a:xfrm>
          <a:prstGeom prst="rect">
            <a:avLst/>
          </a:prstGeom>
          <a:solidFill>
            <a:srgbClr val="1A1A1A"/>
          </a:solidFill>
          <a:ln cap="flat" cmpd="sng" w="381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9"/>
          <p:cNvSpPr/>
          <p:nvPr/>
        </p:nvSpPr>
        <p:spPr>
          <a:xfrm>
            <a:off x="3108960" y="1051560"/>
            <a:ext cx="2926080" cy="25603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rPr>
              <a:t>MOST POPULAR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3108960" y="1307592"/>
            <a:ext cx="2926080" cy="502920"/>
          </a:xfrm>
          <a:prstGeom prst="rect">
            <a:avLst/>
          </a:prstGeom>
          <a:solidFill>
            <a:srgbClr val="A07830"/>
          </a:solidFill>
          <a:ln cap="flat" cmpd="sng" w="12700">
            <a:solidFill>
              <a:srgbClr val="A078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9"/>
          <p:cNvSpPr/>
          <p:nvPr/>
        </p:nvSpPr>
        <p:spPr>
          <a:xfrm>
            <a:off x="3108960" y="1307592"/>
            <a:ext cx="29260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COMPETITION DAY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3108960" y="1874520"/>
            <a:ext cx="292608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4200"/>
              <a:buFont typeface="Georgia"/>
              <a:buNone/>
            </a:pPr>
            <a:r>
              <a:rPr b="1" i="0" lang="en-US" sz="4200" u="none" cap="none" strike="noStrike">
                <a:solidFill>
                  <a:srgbClr val="A07830"/>
                </a:solidFill>
                <a:latin typeface="Georgia"/>
                <a:ea typeface="Georgia"/>
                <a:cs typeface="Georgia"/>
                <a:sym typeface="Georgia"/>
              </a:rPr>
              <a:t>$550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3108960" y="2587752"/>
            <a:ext cx="2926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per event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9"/>
          <p:cNvSpPr/>
          <p:nvPr/>
        </p:nvSpPr>
        <p:spPr>
          <a:xfrm>
            <a:off x="3108960" y="2862072"/>
            <a:ext cx="2926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Up to 5 Hours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0" name="Google Shape;230;p9"/>
          <p:cNvCxnSpPr/>
          <p:nvPr/>
        </p:nvCxnSpPr>
        <p:spPr>
          <a:xfrm>
            <a:off x="3383280" y="3182112"/>
            <a:ext cx="2377440" cy="0"/>
          </a:xfrm>
          <a:prstGeom prst="straightConnector1">
            <a:avLst/>
          </a:prstGeom>
          <a:noFill/>
          <a:ln cap="flat" cmpd="sng" w="9525">
            <a:solidFill>
              <a:srgbClr val="A07830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1" name="Google Shape;231;p9"/>
          <p:cNvSpPr/>
          <p:nvPr/>
        </p:nvSpPr>
        <p:spPr>
          <a:xfrm>
            <a:off x="3291840" y="3136392"/>
            <a:ext cx="25603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Unlimited sessions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9"/>
          <p:cNvSpPr/>
          <p:nvPr/>
        </p:nvSpPr>
        <p:spPr>
          <a:xfrm>
            <a:off x="3291840" y="3410712"/>
            <a:ext cx="25603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Custom event branding &amp; logo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9"/>
          <p:cNvSpPr/>
          <p:nvPr/>
        </p:nvSpPr>
        <p:spPr>
          <a:xfrm>
            <a:off x="3291840" y="3685032"/>
            <a:ext cx="25603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2x6 prints per session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9"/>
          <p:cNvSpPr/>
          <p:nvPr/>
        </p:nvSpPr>
        <p:spPr>
          <a:xfrm>
            <a:off x="3291840" y="3959352"/>
            <a:ext cx="25603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Digital gallery link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9"/>
          <p:cNvSpPr/>
          <p:nvPr/>
        </p:nvSpPr>
        <p:spPr>
          <a:xfrm>
            <a:off x="3291840" y="4233672"/>
            <a:ext cx="25603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Ballroom comps &amp; showcases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9"/>
          <p:cNvSpPr/>
          <p:nvPr/>
        </p:nvSpPr>
        <p:spPr>
          <a:xfrm>
            <a:off x="6080760" y="1188720"/>
            <a:ext cx="2743200" cy="3474720"/>
          </a:xfrm>
          <a:prstGeom prst="rect">
            <a:avLst/>
          </a:prstGeom>
          <a:solidFill>
            <a:srgbClr val="1A1A1A"/>
          </a:solidFill>
          <a:ln cap="flat" cmpd="sng" w="1905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9"/>
          <p:cNvSpPr/>
          <p:nvPr/>
        </p:nvSpPr>
        <p:spPr>
          <a:xfrm>
            <a:off x="6080760" y="1188720"/>
            <a:ext cx="2743200" cy="502920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9"/>
          <p:cNvSpPr/>
          <p:nvPr/>
        </p:nvSpPr>
        <p:spPr>
          <a:xfrm>
            <a:off x="6080760" y="1188720"/>
            <a:ext cx="27432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SIGNATURE EVENT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9"/>
          <p:cNvSpPr/>
          <p:nvPr/>
        </p:nvSpPr>
        <p:spPr>
          <a:xfrm>
            <a:off x="6080760" y="1755648"/>
            <a:ext cx="2743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4200"/>
              <a:buFont typeface="Georgia"/>
              <a:buNone/>
            </a:pPr>
            <a:r>
              <a:rPr b="1" i="0" lang="en-US" sz="4200" u="none" cap="none" strike="noStrike">
                <a:solidFill>
                  <a:srgbClr val="B71C1C"/>
                </a:solidFill>
                <a:latin typeface="Georgia"/>
                <a:ea typeface="Georgia"/>
                <a:cs typeface="Georgia"/>
                <a:sym typeface="Georgia"/>
              </a:rPr>
              <a:t>$900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9"/>
          <p:cNvSpPr/>
          <p:nvPr/>
        </p:nvSpPr>
        <p:spPr>
          <a:xfrm>
            <a:off x="6080760" y="2468880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per event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9"/>
          <p:cNvSpPr/>
          <p:nvPr/>
        </p:nvSpPr>
        <p:spPr>
          <a:xfrm>
            <a:off x="6080760" y="2743200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Up to 6 Hours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2" name="Google Shape;242;p9"/>
          <p:cNvCxnSpPr/>
          <p:nvPr/>
        </p:nvCxnSpPr>
        <p:spPr>
          <a:xfrm>
            <a:off x="6355080" y="3063240"/>
            <a:ext cx="2194560" cy="0"/>
          </a:xfrm>
          <a:prstGeom prst="straightConnector1">
            <a:avLst/>
          </a:prstGeom>
          <a:noFill/>
          <a:ln cap="flat" cmpd="sng" w="9525">
            <a:solidFill>
              <a:srgbClr val="B71C1C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3" name="Google Shape;243;p9"/>
          <p:cNvSpPr/>
          <p:nvPr/>
        </p:nvSpPr>
        <p:spPr>
          <a:xfrm>
            <a:off x="6263640" y="301752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Unlimited sessions + attendant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9"/>
          <p:cNvSpPr/>
          <p:nvPr/>
        </p:nvSpPr>
        <p:spPr>
          <a:xfrm>
            <a:off x="6263640" y="329184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Premium custom branding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9"/>
          <p:cNvSpPr/>
          <p:nvPr/>
        </p:nvSpPr>
        <p:spPr>
          <a:xfrm>
            <a:off x="6263640" y="356616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4x6 prints per session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9"/>
          <p:cNvSpPr/>
          <p:nvPr/>
        </p:nvSpPr>
        <p:spPr>
          <a:xfrm>
            <a:off x="6263640" y="384048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GIFs &amp; boomerangs included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9"/>
          <p:cNvSpPr/>
          <p:nvPr/>
        </p:nvSpPr>
        <p:spPr>
          <a:xfrm>
            <a:off x="6263640" y="4114800"/>
            <a:ext cx="23774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-US" sz="10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Galas, recitals &amp; private events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9"/>
          <p:cNvSpPr/>
          <p:nvPr/>
        </p:nvSpPr>
        <p:spPr>
          <a:xfrm>
            <a:off x="365760" y="4828032"/>
            <a:ext cx="84124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950"/>
              <a:buFont typeface="Calibri"/>
              <a:buNone/>
            </a:pPr>
            <a:r>
              <a:rPr b="0" i="1" lang="en-US" sz="950" u="none" cap="none" strike="noStrike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All packages include setup &amp; breakdown. Custom add-ons available. Introductory rate: first 10 venues get 20% off.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0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Georgia"/>
              <a:buNone/>
            </a:pPr>
            <a:r>
              <a:rPr b="1" i="0" lang="en-US" sz="19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CHARLOTTE &amp; BEYOND — OUR IMMEDIATE TARGETS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0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0"/>
          <p:cNvSpPr/>
          <p:nvPr/>
        </p:nvSpPr>
        <p:spPr>
          <a:xfrm>
            <a:off x="274320" y="1143000"/>
            <a:ext cx="4160520" cy="178308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A0783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0"/>
          <p:cNvSpPr/>
          <p:nvPr/>
        </p:nvSpPr>
        <p:spPr>
          <a:xfrm>
            <a:off x="274320" y="1143000"/>
            <a:ext cx="4160520" cy="384048"/>
          </a:xfrm>
          <a:prstGeom prst="rect">
            <a:avLst/>
          </a:prstGeom>
          <a:solidFill>
            <a:srgbClr val="A07830"/>
          </a:solidFill>
          <a:ln cap="flat" cmpd="sng" w="12700">
            <a:solidFill>
              <a:srgbClr val="A078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0"/>
          <p:cNvSpPr/>
          <p:nvPr/>
        </p:nvSpPr>
        <p:spPr>
          <a:xfrm>
            <a:off x="384048" y="1143000"/>
            <a:ext cx="39319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Ballroom Competitions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0"/>
          <p:cNvSpPr/>
          <p:nvPr/>
        </p:nvSpPr>
        <p:spPr>
          <a:xfrm>
            <a:off x="411480" y="158191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Crown of Carolina DanceSport Classic — May 2026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0"/>
          <p:cNvSpPr/>
          <p:nvPr/>
        </p:nvSpPr>
        <p:spPr>
          <a:xfrm>
            <a:off x="411480" y="194767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North Carolina Open — Hilton Ayrsley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0"/>
          <p:cNvSpPr/>
          <p:nvPr/>
        </p:nvSpPr>
        <p:spPr>
          <a:xfrm>
            <a:off x="411480" y="231343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0783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A07830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Charlotte regional comps (USA Dance Ch. #6029)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0"/>
          <p:cNvSpPr/>
          <p:nvPr/>
        </p:nvSpPr>
        <p:spPr>
          <a:xfrm>
            <a:off x="4846320" y="1143000"/>
            <a:ext cx="4160520" cy="178308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0"/>
          <p:cNvSpPr/>
          <p:nvPr/>
        </p:nvSpPr>
        <p:spPr>
          <a:xfrm>
            <a:off x="4846320" y="1143000"/>
            <a:ext cx="4160520" cy="384048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0"/>
          <p:cNvSpPr/>
          <p:nvPr/>
        </p:nvSpPr>
        <p:spPr>
          <a:xfrm>
            <a:off x="4956048" y="1143000"/>
            <a:ext cx="39319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Latin &amp; Social Dance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0"/>
          <p:cNvSpPr/>
          <p:nvPr/>
        </p:nvSpPr>
        <p:spPr>
          <a:xfrm>
            <a:off x="4983480" y="158191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CLTDance — Ritmo Latino Monthly Social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0"/>
          <p:cNvSpPr/>
          <p:nvPr/>
        </p:nvSpPr>
        <p:spPr>
          <a:xfrm>
            <a:off x="4983480" y="194767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Rumbao Latin Dance — Salsa/Bachata/Zouk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0"/>
          <p:cNvSpPr/>
          <p:nvPr/>
        </p:nvSpPr>
        <p:spPr>
          <a:xfrm>
            <a:off x="4983480" y="231343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RW Latin Dance — The Dance Loft Events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0"/>
          <p:cNvSpPr/>
          <p:nvPr/>
        </p:nvSpPr>
        <p:spPr>
          <a:xfrm>
            <a:off x="4983480" y="267919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71C1C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B71C1C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Carolina SBK Social Weekender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0"/>
          <p:cNvSpPr/>
          <p:nvPr/>
        </p:nvSpPr>
        <p:spPr>
          <a:xfrm>
            <a:off x="274320" y="3108960"/>
            <a:ext cx="4160520" cy="178308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0"/>
          <p:cNvSpPr/>
          <p:nvPr/>
        </p:nvSpPr>
        <p:spPr>
          <a:xfrm>
            <a:off x="274320" y="3108960"/>
            <a:ext cx="4160520" cy="384048"/>
          </a:xfrm>
          <a:prstGeom prst="rect">
            <a:avLst/>
          </a:prstGeom>
          <a:solidFill>
            <a:srgbClr val="1565C0"/>
          </a:solidFill>
          <a:ln cap="flat" cmpd="sng" w="12700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0"/>
          <p:cNvSpPr/>
          <p:nvPr/>
        </p:nvSpPr>
        <p:spPr>
          <a:xfrm>
            <a:off x="384048" y="3108960"/>
            <a:ext cx="39319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Swing &amp; Other Styles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0"/>
          <p:cNvSpPr/>
          <p:nvPr/>
        </p:nvSpPr>
        <p:spPr>
          <a:xfrm>
            <a:off x="411480" y="354787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GottaSwing Charlotte — Weekly Swing Nights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0"/>
          <p:cNvSpPr/>
          <p:nvPr/>
        </p:nvSpPr>
        <p:spPr>
          <a:xfrm>
            <a:off x="411480" y="391363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DivaDance Charlotte — Themed Events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0"/>
          <p:cNvSpPr/>
          <p:nvPr/>
        </p:nvSpPr>
        <p:spPr>
          <a:xfrm>
            <a:off x="411480" y="427939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565C0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NC Dance District — Master Classes &amp; Events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0"/>
          <p:cNvSpPr/>
          <p:nvPr/>
        </p:nvSpPr>
        <p:spPr>
          <a:xfrm>
            <a:off x="4846320" y="3108960"/>
            <a:ext cx="4160520" cy="178308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2E7D32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0"/>
          <p:cNvSpPr/>
          <p:nvPr/>
        </p:nvSpPr>
        <p:spPr>
          <a:xfrm>
            <a:off x="4846320" y="3108960"/>
            <a:ext cx="4160520" cy="384048"/>
          </a:xfrm>
          <a:prstGeom prst="rect">
            <a:avLst/>
          </a:prstGeom>
          <a:solidFill>
            <a:srgbClr val="2E7D32"/>
          </a:solidFill>
          <a:ln cap="flat" cmpd="sng" w="12700">
            <a:solidFill>
              <a:srgbClr val="2E7D3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0"/>
          <p:cNvSpPr/>
          <p:nvPr/>
        </p:nvSpPr>
        <p:spPr>
          <a:xfrm>
            <a:off x="4956048" y="3108960"/>
            <a:ext cx="39319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Studios &amp; Competitions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0"/>
          <p:cNvSpPr/>
          <p:nvPr/>
        </p:nvSpPr>
        <p:spPr>
          <a:xfrm>
            <a:off x="4983480" y="354787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2E7D32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Carolina Dance Capital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0"/>
          <p:cNvSpPr/>
          <p:nvPr/>
        </p:nvSpPr>
        <p:spPr>
          <a:xfrm>
            <a:off x="4983480" y="391363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2E7D32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Matthews Ballroom &amp; Midtown Ballroom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0"/>
          <p:cNvSpPr/>
          <p:nvPr/>
        </p:nvSpPr>
        <p:spPr>
          <a:xfrm>
            <a:off x="4983480" y="427939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2E7D32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DanceMakers Convention — March 2026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0"/>
          <p:cNvSpPr/>
          <p:nvPr/>
        </p:nvSpPr>
        <p:spPr>
          <a:xfrm>
            <a:off x="4983480" y="4645152"/>
            <a:ext cx="3840480" cy="338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2E7D32"/>
                </a:solidFill>
                <a:latin typeface="Calibri"/>
                <a:ea typeface="Calibri"/>
                <a:cs typeface="Calibri"/>
                <a:sym typeface="Calibri"/>
              </a:rPr>
              <a:t>→  </a:t>
            </a:r>
            <a:r>
              <a:rPr b="0" i="0" lang="en-US" sz="1050" u="none" cap="none" strike="noStrik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Kids recitals &amp; annual showcases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1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1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EXPERIENCE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1"/>
          <p:cNvSpPr/>
          <p:nvPr/>
        </p:nvSpPr>
        <p:spPr>
          <a:xfrm>
            <a:off x="457200" y="868680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What guests feel when they step in front of our mirror.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1" name="Google Shape;291;p11"/>
          <p:cNvCxnSpPr/>
          <p:nvPr/>
        </p:nvCxnSpPr>
        <p:spPr>
          <a:xfrm>
            <a:off x="2194560" y="2468880"/>
            <a:ext cx="320040" cy="0"/>
          </a:xfrm>
          <a:prstGeom prst="straightConnector1">
            <a:avLst/>
          </a:prstGeom>
          <a:noFill/>
          <a:ln cap="flat" cmpd="sng" w="254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2" name="Google Shape;292;p11"/>
          <p:cNvSpPr/>
          <p:nvPr/>
        </p:nvSpPr>
        <p:spPr>
          <a:xfrm>
            <a:off x="365760" y="1371600"/>
            <a:ext cx="1920240" cy="347472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1"/>
          <p:cNvSpPr/>
          <p:nvPr/>
        </p:nvSpPr>
        <p:spPr>
          <a:xfrm>
            <a:off x="365760" y="1371600"/>
            <a:ext cx="1920240" cy="347472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1"/>
          <p:cNvSpPr/>
          <p:nvPr/>
        </p:nvSpPr>
        <p:spPr>
          <a:xfrm>
            <a:off x="365760" y="1371600"/>
            <a:ext cx="19202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1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1"/>
          <p:cNvSpPr/>
          <p:nvPr/>
        </p:nvSpPr>
        <p:spPr>
          <a:xfrm>
            <a:off x="365760" y="1828800"/>
            <a:ext cx="19202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👗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1"/>
          <p:cNvSpPr/>
          <p:nvPr/>
        </p:nvSpPr>
        <p:spPr>
          <a:xfrm>
            <a:off x="475488" y="2468880"/>
            <a:ext cx="1691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They See Themselves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7" name="Google Shape;297;p11"/>
          <p:cNvCxnSpPr/>
          <p:nvPr/>
        </p:nvCxnSpPr>
        <p:spPr>
          <a:xfrm>
            <a:off x="640080" y="3063240"/>
            <a:ext cx="1371600" cy="0"/>
          </a:xfrm>
          <a:prstGeom prst="straightConnector1">
            <a:avLst/>
          </a:prstGeom>
          <a:noFill/>
          <a:ln cap="flat" cmpd="sng" w="9525">
            <a:solidFill>
              <a:srgbClr val="C9A84C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8" name="Google Shape;298;p11"/>
          <p:cNvSpPr/>
          <p:nvPr/>
        </p:nvSpPr>
        <p:spPr>
          <a:xfrm>
            <a:off x="475488" y="3154680"/>
            <a:ext cx="169164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Full-length, lit beautifully — looking exactly as incredible as they feel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9" name="Google Shape;299;p11"/>
          <p:cNvCxnSpPr/>
          <p:nvPr/>
        </p:nvCxnSpPr>
        <p:spPr>
          <a:xfrm>
            <a:off x="4343400" y="2468880"/>
            <a:ext cx="320040" cy="0"/>
          </a:xfrm>
          <a:prstGeom prst="straightConnector1">
            <a:avLst/>
          </a:prstGeom>
          <a:noFill/>
          <a:ln cap="flat" cmpd="sng" w="254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0" name="Google Shape;300;p11"/>
          <p:cNvSpPr/>
          <p:nvPr/>
        </p:nvSpPr>
        <p:spPr>
          <a:xfrm>
            <a:off x="2514600" y="1371600"/>
            <a:ext cx="1920240" cy="347472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1"/>
          <p:cNvSpPr/>
          <p:nvPr/>
        </p:nvSpPr>
        <p:spPr>
          <a:xfrm>
            <a:off x="2514600" y="1371600"/>
            <a:ext cx="1920240" cy="347472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11"/>
          <p:cNvSpPr/>
          <p:nvPr/>
        </p:nvSpPr>
        <p:spPr>
          <a:xfrm>
            <a:off x="2514600" y="1371600"/>
            <a:ext cx="19202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2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1"/>
          <p:cNvSpPr/>
          <p:nvPr/>
        </p:nvSpPr>
        <p:spPr>
          <a:xfrm>
            <a:off x="2514600" y="1828800"/>
            <a:ext cx="19202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✨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1"/>
          <p:cNvSpPr/>
          <p:nvPr/>
        </p:nvSpPr>
        <p:spPr>
          <a:xfrm>
            <a:off x="2624328" y="2468880"/>
            <a:ext cx="1691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They Interact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5" name="Google Shape;305;p11"/>
          <p:cNvCxnSpPr/>
          <p:nvPr/>
        </p:nvCxnSpPr>
        <p:spPr>
          <a:xfrm>
            <a:off x="2788920" y="3063240"/>
            <a:ext cx="1371600" cy="0"/>
          </a:xfrm>
          <a:prstGeom prst="straightConnector1">
            <a:avLst/>
          </a:prstGeom>
          <a:noFill/>
          <a:ln cap="flat" cmpd="sng" w="9525">
            <a:solidFill>
              <a:srgbClr val="C9A84C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6" name="Google Shape;306;p11"/>
          <p:cNvSpPr/>
          <p:nvPr/>
        </p:nvSpPr>
        <p:spPr>
          <a:xfrm>
            <a:off x="2624328" y="3154680"/>
            <a:ext cx="169164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Touch to start, choose filters, sign digitally, stamp with fun graphics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7" name="Google Shape;307;p11"/>
          <p:cNvCxnSpPr/>
          <p:nvPr/>
        </p:nvCxnSpPr>
        <p:spPr>
          <a:xfrm>
            <a:off x="6492240" y="2468880"/>
            <a:ext cx="320040" cy="0"/>
          </a:xfrm>
          <a:prstGeom prst="straightConnector1">
            <a:avLst/>
          </a:prstGeom>
          <a:noFill/>
          <a:ln cap="flat" cmpd="sng" w="254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8" name="Google Shape;308;p11"/>
          <p:cNvSpPr/>
          <p:nvPr/>
        </p:nvSpPr>
        <p:spPr>
          <a:xfrm>
            <a:off x="4663440" y="1371600"/>
            <a:ext cx="1920240" cy="347472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1"/>
          <p:cNvSpPr/>
          <p:nvPr/>
        </p:nvSpPr>
        <p:spPr>
          <a:xfrm>
            <a:off x="4663440" y="1371600"/>
            <a:ext cx="1920240" cy="347472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11"/>
          <p:cNvSpPr/>
          <p:nvPr/>
        </p:nvSpPr>
        <p:spPr>
          <a:xfrm>
            <a:off x="4663440" y="1371600"/>
            <a:ext cx="19202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3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1"/>
          <p:cNvSpPr/>
          <p:nvPr/>
        </p:nvSpPr>
        <p:spPr>
          <a:xfrm>
            <a:off x="4663440" y="1828800"/>
            <a:ext cx="19202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📸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1"/>
          <p:cNvSpPr/>
          <p:nvPr/>
        </p:nvSpPr>
        <p:spPr>
          <a:xfrm>
            <a:off x="4773168" y="2468880"/>
            <a:ext cx="1691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They Capture It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3" name="Google Shape;313;p11"/>
          <p:cNvCxnSpPr/>
          <p:nvPr/>
        </p:nvCxnSpPr>
        <p:spPr>
          <a:xfrm>
            <a:off x="4937760" y="3063240"/>
            <a:ext cx="1371600" cy="0"/>
          </a:xfrm>
          <a:prstGeom prst="straightConnector1">
            <a:avLst/>
          </a:prstGeom>
          <a:noFill/>
          <a:ln cap="flat" cmpd="sng" w="9525">
            <a:solidFill>
              <a:srgbClr val="C9A84C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4" name="Google Shape;314;p11"/>
          <p:cNvSpPr/>
          <p:nvPr/>
        </p:nvSpPr>
        <p:spPr>
          <a:xfrm>
            <a:off x="4773168" y="3154680"/>
            <a:ext cx="169164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Instant branded print in hand. Gallery link texted to their phone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1"/>
          <p:cNvSpPr/>
          <p:nvPr/>
        </p:nvSpPr>
        <p:spPr>
          <a:xfrm>
            <a:off x="6812280" y="1371600"/>
            <a:ext cx="1920240" cy="347472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1"/>
          <p:cNvSpPr/>
          <p:nvPr/>
        </p:nvSpPr>
        <p:spPr>
          <a:xfrm>
            <a:off x="6812280" y="1371600"/>
            <a:ext cx="1920240" cy="347472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1"/>
          <p:cNvSpPr/>
          <p:nvPr/>
        </p:nvSpPr>
        <p:spPr>
          <a:xfrm>
            <a:off x="6812280" y="1371600"/>
            <a:ext cx="19202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4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1"/>
          <p:cNvSpPr/>
          <p:nvPr/>
        </p:nvSpPr>
        <p:spPr>
          <a:xfrm>
            <a:off x="6812280" y="1828800"/>
            <a:ext cx="19202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📱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1"/>
          <p:cNvSpPr/>
          <p:nvPr/>
        </p:nvSpPr>
        <p:spPr>
          <a:xfrm>
            <a:off x="6922008" y="2468880"/>
            <a:ext cx="1691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C9A84C"/>
                </a:solidFill>
                <a:latin typeface="Georgia"/>
                <a:ea typeface="Georgia"/>
                <a:cs typeface="Georgia"/>
                <a:sym typeface="Georgia"/>
              </a:rPr>
              <a:t>They Share It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0" name="Google Shape;320;p11"/>
          <p:cNvCxnSpPr/>
          <p:nvPr/>
        </p:nvCxnSpPr>
        <p:spPr>
          <a:xfrm>
            <a:off x="7086600" y="3063240"/>
            <a:ext cx="1371600" cy="0"/>
          </a:xfrm>
          <a:prstGeom prst="straightConnector1">
            <a:avLst/>
          </a:prstGeom>
          <a:noFill/>
          <a:ln cap="flat" cmpd="sng" w="9525">
            <a:solidFill>
              <a:srgbClr val="C9A84C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1" name="Google Shape;321;p11"/>
          <p:cNvSpPr/>
          <p:nvPr/>
        </p:nvSpPr>
        <p:spPr>
          <a:xfrm>
            <a:off x="6922008" y="3154680"/>
            <a:ext cx="169164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8E8E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8E8E8"/>
                </a:solidFill>
                <a:latin typeface="Calibri"/>
                <a:ea typeface="Calibri"/>
                <a:cs typeface="Calibri"/>
                <a:sym typeface="Calibri"/>
              </a:rPr>
              <a:t>Posted on Instagram before they even leave the floor. Your event goes viral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1"/>
          <p:cNvSpPr/>
          <p:nvPr/>
        </p:nvSpPr>
        <p:spPr>
          <a:xfrm>
            <a:off x="0" y="5047488"/>
            <a:ext cx="9144000" cy="64008"/>
          </a:xfrm>
          <a:prstGeom prst="rect">
            <a:avLst/>
          </a:prstGeom>
          <a:solidFill>
            <a:srgbClr val="C9A84C"/>
          </a:solidFill>
          <a:ln cap="flat" cmpd="sng" w="12700">
            <a:solidFill>
              <a:srgbClr val="C9A8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